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6" r:id="rId2"/>
    <p:sldId id="693" r:id="rId3"/>
    <p:sldId id="694" r:id="rId4"/>
    <p:sldId id="695" r:id="rId5"/>
    <p:sldId id="696" r:id="rId6"/>
    <p:sldId id="697" r:id="rId7"/>
    <p:sldId id="698" r:id="rId8"/>
  </p:sldIdLst>
  <p:sldSz cx="6858000" cy="9144000" type="screen4x3"/>
  <p:notesSz cx="10234613" cy="7099300"/>
  <p:defaultTextStyle>
    <a:defPPr>
      <a:defRPr lang="es-E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F7FDFF"/>
    <a:srgbClr val="005D7E"/>
    <a:srgbClr val="C1EFFF"/>
    <a:srgbClr val="EAEAEA"/>
    <a:srgbClr val="FFFFFF"/>
    <a:srgbClr val="4D4D4D"/>
    <a:srgbClr val="BAAF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99" autoAdjust="0"/>
    <p:restoredTop sz="94660"/>
  </p:normalViewPr>
  <p:slideViewPr>
    <p:cSldViewPr>
      <p:cViewPr>
        <p:scale>
          <a:sx n="70" d="100"/>
          <a:sy n="70" d="100"/>
        </p:scale>
        <p:origin x="-1836" y="222"/>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3" d="100"/>
          <a:sy n="73" d="100"/>
        </p:scale>
        <p:origin x="-2214" y="-114"/>
      </p:cViewPr>
      <p:guideLst>
        <p:guide orient="horz" pos="2236"/>
        <p:guide pos="32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7608888" cy="354013"/>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Calibri" pitchFamily="34" charset="0"/>
              </a:defRPr>
            </a:lvl1pPr>
          </a:lstStyle>
          <a:p>
            <a:pPr>
              <a:defRPr/>
            </a:pPr>
            <a:r>
              <a:rPr lang="es-ES"/>
              <a:t>Esquemas de la Presentación Tema 1</a:t>
            </a:r>
          </a:p>
          <a:p>
            <a:pPr>
              <a:defRPr/>
            </a:pPr>
            <a:r>
              <a:rPr lang="es-ES"/>
              <a:t>Prof. D. Gavilán</a:t>
            </a:r>
          </a:p>
        </p:txBody>
      </p:sp>
      <p:sp>
        <p:nvSpPr>
          <p:cNvPr id="116739" name="Rectangle 3"/>
          <p:cNvSpPr>
            <a:spLocks noGrp="1" noChangeArrowheads="1"/>
          </p:cNvSpPr>
          <p:nvPr>
            <p:ph type="dt" sz="quarter" idx="1"/>
          </p:nvPr>
        </p:nvSpPr>
        <p:spPr bwMode="auto">
          <a:xfrm>
            <a:off x="5797550" y="0"/>
            <a:ext cx="4435475" cy="354013"/>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Calibri" pitchFamily="34" charset="0"/>
              </a:defRPr>
            </a:lvl1pPr>
          </a:lstStyle>
          <a:p>
            <a:pPr>
              <a:defRPr/>
            </a:pPr>
            <a:endParaRPr lang="es-ES"/>
          </a:p>
        </p:txBody>
      </p:sp>
      <p:sp>
        <p:nvSpPr>
          <p:cNvPr id="116740" name="Rectangle 4"/>
          <p:cNvSpPr>
            <a:spLocks noGrp="1" noChangeArrowheads="1"/>
          </p:cNvSpPr>
          <p:nvPr>
            <p:ph type="ftr" sz="quarter" idx="2"/>
          </p:nvPr>
        </p:nvSpPr>
        <p:spPr bwMode="auto">
          <a:xfrm>
            <a:off x="0" y="6743700"/>
            <a:ext cx="4435475" cy="354013"/>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Calibri" pitchFamily="34" charset="0"/>
              </a:defRPr>
            </a:lvl1pPr>
          </a:lstStyle>
          <a:p>
            <a:pPr>
              <a:defRPr/>
            </a:pPr>
            <a:endParaRPr lang="es-ES"/>
          </a:p>
        </p:txBody>
      </p:sp>
      <p:sp>
        <p:nvSpPr>
          <p:cNvPr id="116741" name="Rectangle 5"/>
          <p:cNvSpPr>
            <a:spLocks noGrp="1" noChangeArrowheads="1"/>
          </p:cNvSpPr>
          <p:nvPr>
            <p:ph type="sldNum" sz="quarter" idx="3"/>
          </p:nvPr>
        </p:nvSpPr>
        <p:spPr bwMode="auto">
          <a:xfrm>
            <a:off x="5797550" y="6743700"/>
            <a:ext cx="4435475" cy="354013"/>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atin typeface="Calibri" pitchFamily="34" charset="0"/>
              </a:defRPr>
            </a:lvl1pPr>
          </a:lstStyle>
          <a:p>
            <a:pPr>
              <a:defRPr/>
            </a:pPr>
            <a:fld id="{AFC97848-71BD-45CB-A90E-F02B064C1204}" type="slidenum">
              <a:rPr lang="es-ES"/>
              <a:pPr>
                <a:defRPr/>
              </a:pPr>
              <a:t>‹Nº›</a:t>
            </a:fld>
            <a:endParaRPr lang="es-ES" dirty="0"/>
          </a:p>
        </p:txBody>
      </p:sp>
    </p:spTree>
    <p:extLst>
      <p:ext uri="{BB962C8B-B14F-4D97-AF65-F5344CB8AC3E}">
        <p14:creationId xmlns:p14="http://schemas.microsoft.com/office/powerpoint/2010/main" val="2640779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4435475" cy="354013"/>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Calibri" pitchFamily="34" charset="0"/>
              </a:defRPr>
            </a:lvl1pPr>
          </a:lstStyle>
          <a:p>
            <a:pPr>
              <a:defRPr/>
            </a:pPr>
            <a:endParaRPr lang="es-ES"/>
          </a:p>
        </p:txBody>
      </p:sp>
      <p:sp>
        <p:nvSpPr>
          <p:cNvPr id="14339" name="Rectangle 3"/>
          <p:cNvSpPr>
            <a:spLocks noGrp="1" noChangeArrowheads="1"/>
          </p:cNvSpPr>
          <p:nvPr>
            <p:ph type="dt" idx="1"/>
          </p:nvPr>
        </p:nvSpPr>
        <p:spPr bwMode="auto">
          <a:xfrm>
            <a:off x="5797550" y="0"/>
            <a:ext cx="4435475" cy="354013"/>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Calibri" pitchFamily="34" charset="0"/>
              </a:defRPr>
            </a:lvl1pPr>
          </a:lstStyle>
          <a:p>
            <a:pPr>
              <a:defRPr/>
            </a:pPr>
            <a:endParaRPr lang="es-ES"/>
          </a:p>
        </p:txBody>
      </p:sp>
      <p:sp>
        <p:nvSpPr>
          <p:cNvPr id="82948" name="Rectangle 4"/>
          <p:cNvSpPr>
            <a:spLocks noGrp="1" noRot="1" noChangeAspect="1" noChangeArrowheads="1" noTextEdit="1"/>
          </p:cNvSpPr>
          <p:nvPr>
            <p:ph type="sldImg" idx="2"/>
          </p:nvPr>
        </p:nvSpPr>
        <p:spPr bwMode="auto">
          <a:xfrm>
            <a:off x="4119563" y="533400"/>
            <a:ext cx="1995487" cy="2660650"/>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1022350" y="3371850"/>
            <a:ext cx="8189913" cy="3194050"/>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s-ES" noProof="0" dirty="0" smtClean="0"/>
              <a:t>Haga clic para modificar el estilo de texto del patrón</a:t>
            </a:r>
          </a:p>
          <a:p>
            <a:pPr lvl="1"/>
            <a:r>
              <a:rPr lang="es-ES" noProof="0" dirty="0" smtClean="0"/>
              <a:t>Segundo nivel</a:t>
            </a:r>
          </a:p>
          <a:p>
            <a:pPr lvl="2"/>
            <a:r>
              <a:rPr lang="es-ES" noProof="0" dirty="0" smtClean="0"/>
              <a:t>Tercer nivel</a:t>
            </a:r>
          </a:p>
          <a:p>
            <a:pPr lvl="3"/>
            <a:r>
              <a:rPr lang="es-ES" noProof="0" dirty="0" smtClean="0"/>
              <a:t>Cuarto nivel</a:t>
            </a:r>
          </a:p>
          <a:p>
            <a:pPr lvl="4"/>
            <a:r>
              <a:rPr lang="es-ES" noProof="0" dirty="0" smtClean="0"/>
              <a:t>Quinto nivel</a:t>
            </a:r>
          </a:p>
        </p:txBody>
      </p:sp>
      <p:sp>
        <p:nvSpPr>
          <p:cNvPr id="14342" name="Rectangle 6"/>
          <p:cNvSpPr>
            <a:spLocks noGrp="1" noChangeArrowheads="1"/>
          </p:cNvSpPr>
          <p:nvPr>
            <p:ph type="ftr" sz="quarter" idx="4"/>
          </p:nvPr>
        </p:nvSpPr>
        <p:spPr bwMode="auto">
          <a:xfrm>
            <a:off x="0" y="6743700"/>
            <a:ext cx="4435475" cy="354013"/>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Calibri" pitchFamily="34" charset="0"/>
              </a:defRPr>
            </a:lvl1pPr>
          </a:lstStyle>
          <a:p>
            <a:pPr>
              <a:defRPr/>
            </a:pPr>
            <a:endParaRPr lang="es-ES"/>
          </a:p>
        </p:txBody>
      </p:sp>
      <p:sp>
        <p:nvSpPr>
          <p:cNvPr id="14343" name="Rectangle 7"/>
          <p:cNvSpPr>
            <a:spLocks noGrp="1" noChangeArrowheads="1"/>
          </p:cNvSpPr>
          <p:nvPr>
            <p:ph type="sldNum" sz="quarter" idx="5"/>
          </p:nvPr>
        </p:nvSpPr>
        <p:spPr bwMode="auto">
          <a:xfrm>
            <a:off x="5797550" y="6743700"/>
            <a:ext cx="4435475" cy="354013"/>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atin typeface="Calibri" pitchFamily="34" charset="0"/>
              </a:defRPr>
            </a:lvl1pPr>
          </a:lstStyle>
          <a:p>
            <a:pPr>
              <a:defRPr/>
            </a:pPr>
            <a:fld id="{49A0ABBC-C502-416D-985A-B644880D1F40}" type="slidenum">
              <a:rPr lang="es-ES"/>
              <a:pPr>
                <a:defRPr/>
              </a:pPr>
              <a:t>‹Nº›</a:t>
            </a:fld>
            <a:endParaRPr lang="es-ES" dirty="0"/>
          </a:p>
        </p:txBody>
      </p:sp>
    </p:spTree>
    <p:extLst>
      <p:ext uri="{BB962C8B-B14F-4D97-AF65-F5344CB8AC3E}">
        <p14:creationId xmlns:p14="http://schemas.microsoft.com/office/powerpoint/2010/main" val="18156712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5" name="Rectangle 10"/>
          <p:cNvSpPr>
            <a:spLocks noGrp="1" noChangeArrowheads="1"/>
          </p:cNvSpPr>
          <p:nvPr>
            <p:ph type="dt" sz="half" idx="10"/>
          </p:nvPr>
        </p:nvSpPr>
        <p:spPr/>
        <p:txBody>
          <a:bodyPr/>
          <a:lstStyle>
            <a:lvl1pPr>
              <a:defRPr/>
            </a:lvl1pPr>
          </a:lstStyle>
          <a:p>
            <a:pPr>
              <a:defRPr/>
            </a:pPr>
            <a:endParaRPr lang="es-ES"/>
          </a:p>
        </p:txBody>
      </p:sp>
      <p:sp>
        <p:nvSpPr>
          <p:cNvPr id="6" name="Rectangle 11"/>
          <p:cNvSpPr>
            <a:spLocks noGrp="1" noChangeArrowheads="1"/>
          </p:cNvSpPr>
          <p:nvPr>
            <p:ph type="ftr" sz="quarter" idx="11"/>
          </p:nvPr>
        </p:nvSpPr>
        <p:spPr/>
        <p:txBody>
          <a:bodyPr/>
          <a:lstStyle>
            <a:lvl1pPr>
              <a:defRPr/>
            </a:lvl1pPr>
          </a:lstStyle>
          <a:p>
            <a:pPr>
              <a:defRPr/>
            </a:pPr>
            <a:endParaRPr lang="es-ES"/>
          </a:p>
        </p:txBody>
      </p:sp>
      <p:sp>
        <p:nvSpPr>
          <p:cNvPr id="7" name="Rectangle 12"/>
          <p:cNvSpPr>
            <a:spLocks noGrp="1" noChangeArrowheads="1"/>
          </p:cNvSpPr>
          <p:nvPr>
            <p:ph type="sldNum" sz="quarter" idx="12"/>
          </p:nvPr>
        </p:nvSpPr>
        <p:spPr/>
        <p:txBody>
          <a:bodyPr/>
          <a:lstStyle>
            <a:lvl1pPr>
              <a:defRPr/>
            </a:lvl1pPr>
          </a:lstStyle>
          <a:p>
            <a:pPr>
              <a:defRPr/>
            </a:pPr>
            <a:fld id="{E98993C5-B24A-45E8-9FBC-08E1BCA8C16F}" type="slidenum">
              <a:rPr lang="es-ES"/>
              <a:pPr>
                <a:defRPr/>
              </a:pPr>
              <a:t>‹Nº›</a:t>
            </a:fld>
            <a:endParaRPr lang="es-E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lvl1pPr>
              <a:defRPr sz="1400"/>
            </a:lvl1pPr>
            <a:lvl2pPr>
              <a:defRPr sz="1400"/>
            </a:lvl2pPr>
            <a:lvl3pPr>
              <a:defRPr sz="1400"/>
            </a:lvl3pPr>
            <a:lvl4pPr>
              <a:defRPr sz="1400"/>
            </a:lvl4pPr>
            <a:lvl5pPr>
              <a:defRPr sz="1400"/>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1E259FDC-532B-4EE3-9307-8AA734E254D9}" type="slidenum">
              <a:rPr lang="es-ES"/>
              <a:pPr>
                <a:defRPr/>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05911948-678C-4CEC-91D1-66D717C59E9B}" type="slidenum">
              <a:rPr lang="es-ES"/>
              <a:pPr>
                <a:defRPr/>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296466" y="3109384"/>
            <a:ext cx="3028950" cy="60346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3439716" y="3109384"/>
            <a:ext cx="3028950" cy="60346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8C546C3D-8945-4DE3-9F31-45B39990AD16}" type="slidenum">
              <a:rPr lang="es-ES"/>
              <a:pPr>
                <a:defRPr/>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184"/>
            <a:ext cx="6172200" cy="1524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5B924672-9FBF-43DA-9812-DAC93F2DF119}" type="slidenum">
              <a:rPr lang="es-ES"/>
              <a:pPr>
                <a:defRPr/>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B843CB14-DC53-49C2-8BFA-1657DB54399F}" type="slidenum">
              <a:rPr lang="es-ES"/>
              <a:pPr>
                <a:defRPr/>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CF18F655-19CB-475F-97FF-D4F52CF4D019}" type="slidenum">
              <a:rPr lang="es-ES"/>
              <a:pPr>
                <a:defRPr/>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0F7AF3B9-32FA-431F-9424-67385DF2A76B}" type="slidenum">
              <a:rPr lang="es-ES"/>
              <a:pPr>
                <a:defRPr/>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26EF77F3-584F-4C65-B724-EC3BB7F0288C}" type="slidenum">
              <a:rPr lang="es-ES"/>
              <a:pPr>
                <a:defRPr/>
              </a:pPr>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396C29F7-9E9D-483F-AF0E-25B4478FBF24}" type="slidenum">
              <a:rPr lang="es-ES"/>
              <a:pPr>
                <a:defRPr/>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25616" y="1115485"/>
            <a:ext cx="1543050" cy="8028516"/>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296466" y="1115485"/>
            <a:ext cx="4514850" cy="8028516"/>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B7F09681-1286-4752-B9C9-5B2665B853B6}" type="slidenum">
              <a:rPr lang="es-ES"/>
              <a:pPr>
                <a:defRPr/>
              </a:pPr>
              <a:t>‹Nº›</a:t>
            </a:fld>
            <a:endParaRPr lang="es-E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96466" y="1115484"/>
            <a:ext cx="6172200" cy="1524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296466" y="3109384"/>
            <a:ext cx="3028950" cy="60346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3439716" y="3109384"/>
            <a:ext cx="3028950" cy="60346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29044075-3131-4F96-AEEE-3592D2702455}" type="slidenum">
              <a:rPr lang="es-ES"/>
              <a:pPr>
                <a:defRPr/>
              </a:pPr>
              <a:t>‹Nº›</a:t>
            </a:fld>
            <a:endParaRPr lang="es-E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296466" y="1115484"/>
            <a:ext cx="6172200" cy="1524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296466" y="3109384"/>
            <a:ext cx="3028950" cy="60346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3439716" y="3109385"/>
            <a:ext cx="3028950" cy="291464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contenido"/>
          <p:cNvSpPr>
            <a:spLocks noGrp="1"/>
          </p:cNvSpPr>
          <p:nvPr>
            <p:ph sz="quarter" idx="3"/>
          </p:nvPr>
        </p:nvSpPr>
        <p:spPr>
          <a:xfrm>
            <a:off x="3439716" y="6227234"/>
            <a:ext cx="3028950" cy="291676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Rectangle 4"/>
          <p:cNvSpPr>
            <a:spLocks noGrp="1" noChangeArrowheads="1"/>
          </p:cNvSpPr>
          <p:nvPr>
            <p:ph type="dt" sz="half" idx="10"/>
          </p:nvPr>
        </p:nvSpPr>
        <p:spPr>
          <a:ln/>
        </p:spPr>
        <p:txBody>
          <a:bodyPr/>
          <a:lstStyle>
            <a:lvl1pPr>
              <a:defRPr/>
            </a:lvl1pPr>
          </a:lstStyle>
          <a:p>
            <a:pPr>
              <a:defRPr/>
            </a:pPr>
            <a:endParaRPr lang="es-ES"/>
          </a:p>
        </p:txBody>
      </p:sp>
      <p:sp>
        <p:nvSpPr>
          <p:cNvPr id="7" name="Rectangle 5"/>
          <p:cNvSpPr>
            <a:spLocks noGrp="1" noChangeArrowheads="1"/>
          </p:cNvSpPr>
          <p:nvPr>
            <p:ph type="ftr" sz="quarter" idx="11"/>
          </p:nvPr>
        </p:nvSpPr>
        <p:spPr>
          <a:ln/>
        </p:spPr>
        <p:txBody>
          <a:bodyPr/>
          <a:lstStyle>
            <a:lvl1pPr>
              <a:defRPr/>
            </a:lvl1pPr>
          </a:lstStyle>
          <a:p>
            <a:pPr>
              <a:defRPr/>
            </a:pPr>
            <a:endParaRPr lang="es-ES"/>
          </a:p>
        </p:txBody>
      </p:sp>
      <p:sp>
        <p:nvSpPr>
          <p:cNvPr id="8" name="Rectangle 6"/>
          <p:cNvSpPr>
            <a:spLocks noGrp="1" noChangeArrowheads="1"/>
          </p:cNvSpPr>
          <p:nvPr>
            <p:ph type="sldNum" sz="quarter" idx="12"/>
          </p:nvPr>
        </p:nvSpPr>
        <p:spPr>
          <a:ln/>
        </p:spPr>
        <p:txBody>
          <a:bodyPr/>
          <a:lstStyle>
            <a:lvl1pPr>
              <a:defRPr/>
            </a:lvl1pPr>
          </a:lstStyle>
          <a:p>
            <a:pPr>
              <a:defRPr/>
            </a:pPr>
            <a:fld id="{8FFA9616-E915-44E0-97EE-68B487C3888A}" type="slidenum">
              <a:rPr lang="es-ES"/>
              <a:pPr>
                <a:defRPr/>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80963" y="154518"/>
            <a:ext cx="6696075" cy="924983"/>
          </a:xfrm>
          <a:prstGeom prst="rect">
            <a:avLst/>
          </a:prstGeom>
          <a:solidFill>
            <a:schemeClr val="bg1">
              <a:lumMod val="85000"/>
            </a:schemeClr>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dirty="0" smtClean="0"/>
              <a:t>Haga clic para cambiar el estilo de título	</a:t>
            </a:r>
          </a:p>
        </p:txBody>
      </p:sp>
      <p:sp>
        <p:nvSpPr>
          <p:cNvPr id="3" name="Rectangle 3"/>
          <p:cNvSpPr>
            <a:spLocks noGrp="1" noChangeArrowheads="1"/>
          </p:cNvSpPr>
          <p:nvPr>
            <p:ph type="body" idx="1"/>
          </p:nvPr>
        </p:nvSpPr>
        <p:spPr bwMode="auto">
          <a:xfrm>
            <a:off x="296466" y="1979085"/>
            <a:ext cx="6172200" cy="71649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 name="Rectangle 4"/>
          <p:cNvSpPr>
            <a:spLocks noGrp="1" noChangeArrowheads="1"/>
          </p:cNvSpPr>
          <p:nvPr>
            <p:ph type="dt" sz="half" idx="2"/>
          </p:nvPr>
        </p:nvSpPr>
        <p:spPr bwMode="auto">
          <a:xfrm>
            <a:off x="342900" y="8326967"/>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Calibri" pitchFamily="34" charset="0"/>
              </a:defRPr>
            </a:lvl1pPr>
          </a:lstStyle>
          <a:p>
            <a:pPr>
              <a:defRPr/>
            </a:pPr>
            <a:endParaRPr lang="es-ES"/>
          </a:p>
        </p:txBody>
      </p:sp>
      <p:sp>
        <p:nvSpPr>
          <p:cNvPr id="1029" name="Rectangle 5"/>
          <p:cNvSpPr>
            <a:spLocks noGrp="1" noChangeArrowheads="1"/>
          </p:cNvSpPr>
          <p:nvPr>
            <p:ph type="ftr" sz="quarter" idx="3"/>
          </p:nvPr>
        </p:nvSpPr>
        <p:spPr bwMode="auto">
          <a:xfrm>
            <a:off x="2343150" y="8326967"/>
            <a:ext cx="21717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Calibri" pitchFamily="34" charset="0"/>
              </a:defRPr>
            </a:lvl1pPr>
          </a:lstStyle>
          <a:p>
            <a:pPr>
              <a:defRPr/>
            </a:pPr>
            <a:endParaRPr lang="es-ES"/>
          </a:p>
        </p:txBody>
      </p:sp>
      <p:sp>
        <p:nvSpPr>
          <p:cNvPr id="1030" name="Rectangle 6"/>
          <p:cNvSpPr>
            <a:spLocks noGrp="1" noChangeArrowheads="1"/>
          </p:cNvSpPr>
          <p:nvPr>
            <p:ph type="sldNum" sz="quarter" idx="4"/>
          </p:nvPr>
        </p:nvSpPr>
        <p:spPr bwMode="auto">
          <a:xfrm>
            <a:off x="4914900" y="8326967"/>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Calibri" pitchFamily="34" charset="0"/>
              </a:defRPr>
            </a:lvl1pPr>
          </a:lstStyle>
          <a:p>
            <a:pPr>
              <a:defRPr/>
            </a:pPr>
            <a:fld id="{B3FA0F66-4AEB-47CE-B349-302FEFDE94E1}" type="slidenum">
              <a:rPr lang="es-ES"/>
              <a:pPr>
                <a:defRPr/>
              </a:pPr>
              <a:t>‹Nº›</a:t>
            </a:fld>
            <a:endParaRPr lang="es-ES" dirty="0"/>
          </a:p>
        </p:txBody>
      </p:sp>
      <p:sp>
        <p:nvSpPr>
          <p:cNvPr id="10" name="9 Rectángulo"/>
          <p:cNvSpPr/>
          <p:nvPr userDrawn="1"/>
        </p:nvSpPr>
        <p:spPr>
          <a:xfrm>
            <a:off x="35719" y="76200"/>
            <a:ext cx="6786563" cy="8991600"/>
          </a:xfrm>
          <a:prstGeom prst="rect">
            <a:avLst/>
          </a:prstGeom>
          <a:noFill/>
          <a:ln w="114300" cmpd="sng">
            <a:solidFill>
              <a:srgbClr val="0099CC"/>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cSld>
  <p:clrMap bg1="lt1" tx1="dk1" bg2="lt2" tx2="dk2" accent1="accent1" accent2="accent2" accent3="accent3" accent4="accent4" accent5="accent5" accent6="accent6" hlink="hlink" folHlink="folHlink"/>
  <p:sldLayoutIdLst>
    <p:sldLayoutId id="2147484011"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Lst>
  <p:timing>
    <p:tnLst>
      <p:par>
        <p:cTn id="1" dur="indefinite" restart="never" nodeType="tmRoot"/>
      </p:par>
    </p:tnLst>
  </p:timing>
  <p:hf hdr="0" ftr="0" dt="0"/>
  <p:txStyles>
    <p:titleStyle>
      <a:lvl1pPr algn="l" rtl="0" eaLnBrk="0" fontAlgn="base" hangingPunct="0">
        <a:spcBef>
          <a:spcPct val="0"/>
        </a:spcBef>
        <a:spcAft>
          <a:spcPct val="0"/>
        </a:spcAft>
        <a:defRPr sz="3200">
          <a:solidFill>
            <a:schemeClr val="bg1"/>
          </a:solidFill>
          <a:latin typeface="Calibri" pitchFamily="34" charset="0"/>
          <a:ea typeface="+mj-ea"/>
          <a:cs typeface="+mj-cs"/>
        </a:defRPr>
      </a:lvl1pPr>
      <a:lvl2pPr algn="l" rtl="0" eaLnBrk="0" fontAlgn="base" hangingPunct="0">
        <a:spcBef>
          <a:spcPct val="0"/>
        </a:spcBef>
        <a:spcAft>
          <a:spcPct val="0"/>
        </a:spcAft>
        <a:defRPr sz="3200">
          <a:solidFill>
            <a:schemeClr val="bg1"/>
          </a:solidFill>
          <a:latin typeface="Calibri" pitchFamily="34" charset="0"/>
        </a:defRPr>
      </a:lvl2pPr>
      <a:lvl3pPr algn="l" rtl="0" eaLnBrk="0" fontAlgn="base" hangingPunct="0">
        <a:spcBef>
          <a:spcPct val="0"/>
        </a:spcBef>
        <a:spcAft>
          <a:spcPct val="0"/>
        </a:spcAft>
        <a:defRPr sz="3200">
          <a:solidFill>
            <a:schemeClr val="bg1"/>
          </a:solidFill>
          <a:latin typeface="Calibri" pitchFamily="34" charset="0"/>
        </a:defRPr>
      </a:lvl3pPr>
      <a:lvl4pPr algn="l" rtl="0" eaLnBrk="0" fontAlgn="base" hangingPunct="0">
        <a:spcBef>
          <a:spcPct val="0"/>
        </a:spcBef>
        <a:spcAft>
          <a:spcPct val="0"/>
        </a:spcAft>
        <a:defRPr sz="3200">
          <a:solidFill>
            <a:schemeClr val="bg1"/>
          </a:solidFill>
          <a:latin typeface="Calibri" pitchFamily="34" charset="0"/>
        </a:defRPr>
      </a:lvl4pPr>
      <a:lvl5pPr algn="l" rtl="0" eaLnBrk="0" fontAlgn="base" hangingPunct="0">
        <a:spcBef>
          <a:spcPct val="0"/>
        </a:spcBef>
        <a:spcAft>
          <a:spcPct val="0"/>
        </a:spcAft>
        <a:defRPr sz="3200">
          <a:solidFill>
            <a:schemeClr val="bg1"/>
          </a:solidFill>
          <a:latin typeface="Calibri" pitchFamily="34" charset="0"/>
        </a:defRPr>
      </a:lvl5pPr>
      <a:lvl6pPr marL="457200" algn="l" rtl="0" fontAlgn="base">
        <a:spcBef>
          <a:spcPct val="0"/>
        </a:spcBef>
        <a:spcAft>
          <a:spcPct val="0"/>
        </a:spcAft>
        <a:defRPr sz="4400">
          <a:solidFill>
            <a:schemeClr val="bg1"/>
          </a:solidFill>
          <a:latin typeface="RotisSerif" pitchFamily="2" charset="0"/>
        </a:defRPr>
      </a:lvl6pPr>
      <a:lvl7pPr marL="914400" algn="l" rtl="0" fontAlgn="base">
        <a:spcBef>
          <a:spcPct val="0"/>
        </a:spcBef>
        <a:spcAft>
          <a:spcPct val="0"/>
        </a:spcAft>
        <a:defRPr sz="4400">
          <a:solidFill>
            <a:schemeClr val="bg1"/>
          </a:solidFill>
          <a:latin typeface="RotisSerif" pitchFamily="2" charset="0"/>
        </a:defRPr>
      </a:lvl7pPr>
      <a:lvl8pPr marL="1371600" algn="l" rtl="0" fontAlgn="base">
        <a:spcBef>
          <a:spcPct val="0"/>
        </a:spcBef>
        <a:spcAft>
          <a:spcPct val="0"/>
        </a:spcAft>
        <a:defRPr sz="4400">
          <a:solidFill>
            <a:schemeClr val="bg1"/>
          </a:solidFill>
          <a:latin typeface="RotisSerif" pitchFamily="2" charset="0"/>
        </a:defRPr>
      </a:lvl8pPr>
      <a:lvl9pPr marL="1828800" algn="l" rtl="0" fontAlgn="base">
        <a:spcBef>
          <a:spcPct val="0"/>
        </a:spcBef>
        <a:spcAft>
          <a:spcPct val="0"/>
        </a:spcAft>
        <a:defRPr sz="4400">
          <a:solidFill>
            <a:schemeClr val="bg1"/>
          </a:solidFill>
          <a:latin typeface="RotisSerif" pitchFamily="2"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1883833"/>
            <a:ext cx="6858000" cy="3361267"/>
          </a:xfrm>
        </p:spPr>
        <p:txBody>
          <a:bodyPr/>
          <a:lstStyle/>
          <a:p>
            <a:pPr algn="ctr" eaLnBrk="1" hangingPunct="1"/>
            <a:r>
              <a:rPr lang="es-ES" sz="5400" dirty="0" smtClean="0">
                <a:solidFill>
                  <a:schemeClr val="tx1"/>
                </a:solidFill>
              </a:rPr>
              <a:t>Ejercicio: Fases del Equipo</a:t>
            </a:r>
            <a:endParaRPr lang="es-ES" sz="4000"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idx="1"/>
          </p:nvPr>
        </p:nvSpPr>
        <p:spPr>
          <a:xfrm>
            <a:off x="404813" y="1500717"/>
            <a:ext cx="5994797" cy="7162800"/>
          </a:xfrm>
        </p:spPr>
        <p:txBody>
          <a:bodyPr/>
          <a:lstStyle/>
          <a:p>
            <a:pPr marL="0" indent="0" algn="just">
              <a:spcAft>
                <a:spcPts val="600"/>
              </a:spcAft>
              <a:buFontTx/>
              <a:buNone/>
              <a:defRPr/>
            </a:pPr>
            <a:r>
              <a:rPr lang="es-ES" b="1" dirty="0" smtClean="0">
                <a:solidFill>
                  <a:srgbClr val="0099CC"/>
                </a:solidFill>
              </a:rPr>
              <a:t>CUESTIONARIO DE DESARROLLO DE EQUIPOS DE TRABAJO</a:t>
            </a:r>
          </a:p>
          <a:p>
            <a:pPr marL="0" indent="0" algn="just">
              <a:spcAft>
                <a:spcPts val="600"/>
              </a:spcAft>
              <a:buFontTx/>
              <a:buNone/>
              <a:defRPr/>
            </a:pPr>
            <a:r>
              <a:rPr lang="es-ES" dirty="0" smtClean="0"/>
              <a:t>El siguiente cuestionario ha sido elaborado para proporcionar una información relevante acerca del grado de desempeño de un equipo. En cada uno de los siete factores que presentamos a continuación, rodea con un círculo una de las cuatro opciones. Sólo puedes elegir una única opción. Debes pensar en el comportamiento del equipo como un todo, antes que en el comportamiento individual de cada uno de sus miembros. Te pedimos que pienses en el equipo de tu farmacia.</a:t>
            </a:r>
          </a:p>
          <a:p>
            <a:pPr marL="0" indent="0" algn="just">
              <a:spcAft>
                <a:spcPts val="600"/>
              </a:spcAft>
              <a:buFontTx/>
              <a:buNone/>
              <a:defRPr/>
            </a:pPr>
            <a:r>
              <a:rPr lang="es-ES" b="1" dirty="0" smtClean="0">
                <a:solidFill>
                  <a:srgbClr val="0099CC"/>
                </a:solidFill>
              </a:rPr>
              <a:t>FACTOR 1: OBJETIVOS</a:t>
            </a:r>
          </a:p>
          <a:p>
            <a:pPr marL="400050" lvl="1" indent="-127000" algn="just">
              <a:spcAft>
                <a:spcPts val="600"/>
              </a:spcAft>
              <a:buFont typeface="Wingdings" pitchFamily="2" charset="2"/>
              <a:buChar char="§"/>
              <a:defRPr/>
            </a:pPr>
            <a:r>
              <a:rPr lang="es-ES" dirty="0" smtClean="0"/>
              <a:t>Los miembros del equipo no conocen y/o disienten de las metas y objetivos individuales y de equipo. Existen discrepancias entre los deseos y expectativas y la realidad.</a:t>
            </a:r>
          </a:p>
          <a:p>
            <a:pPr marL="400050" lvl="1" indent="-127000" algn="just">
              <a:spcAft>
                <a:spcPts val="600"/>
              </a:spcAft>
              <a:buFont typeface="Wingdings" pitchFamily="2" charset="2"/>
              <a:buChar char="§"/>
              <a:defRPr/>
            </a:pPr>
            <a:r>
              <a:rPr lang="es-ES" dirty="0" smtClean="0"/>
              <a:t>No se expresan las ideas, por lo que no está claro si los miembros del equipo tienen sensación de perseguir objetivos comunes. Las personas están centradas en responder a preguntas del tipo ¿cómo me integro? o ¿cómo trabajamos juntos? Tareas, roles y objetivos no están definidos.</a:t>
            </a:r>
          </a:p>
          <a:p>
            <a:pPr marL="400050" lvl="1" indent="-127000" algn="just">
              <a:spcAft>
                <a:spcPts val="600"/>
              </a:spcAft>
              <a:buFont typeface="Wingdings" pitchFamily="2" charset="2"/>
              <a:buChar char="§"/>
              <a:defRPr/>
            </a:pPr>
            <a:r>
              <a:rPr lang="es-ES" dirty="0" smtClean="0"/>
              <a:t>Hay cierta sensación de objetivos compartidos. Comienzan a estar claros los objetivos individuales y de equipo, y se comienzan a desarrollar métodos y procesos encaminados a conseguirlos.</a:t>
            </a:r>
          </a:p>
          <a:p>
            <a:pPr marL="400050" lvl="1" indent="-127000" algn="just">
              <a:spcAft>
                <a:spcPts val="600"/>
              </a:spcAft>
              <a:buFont typeface="Wingdings" pitchFamily="2" charset="2"/>
              <a:buChar char="§"/>
              <a:defRPr/>
            </a:pPr>
            <a:r>
              <a:rPr lang="es-ES" dirty="0" smtClean="0"/>
              <a:t>Cada miembro es capaz de describir y está de acuerdo con los objetivos comunes. Los objetivos y roles individuales contribuyen a la consecución de los objetivos comunes. Existe el sentimiento de interdependencia y las estrategias para lograr las metas están claras.</a:t>
            </a:r>
          </a:p>
          <a:p>
            <a:pPr marL="0" indent="0" algn="just">
              <a:spcAft>
                <a:spcPts val="600"/>
              </a:spcAft>
              <a:buFontTx/>
              <a:buNone/>
              <a:defRPr/>
            </a:pPr>
            <a:endParaRPr lang="es-ES" dirty="0" smtClean="0"/>
          </a:p>
        </p:txBody>
      </p:sp>
      <p:sp>
        <p:nvSpPr>
          <p:cNvPr id="81923" name="3 Marcador de número de diapositiva"/>
          <p:cNvSpPr>
            <a:spLocks noGrp="1"/>
          </p:cNvSpPr>
          <p:nvPr>
            <p:ph type="sldNum" sz="quarter" idx="12"/>
          </p:nvPr>
        </p:nvSpPr>
        <p:spPr>
          <a:noFill/>
        </p:spPr>
        <p:txBody>
          <a:bodyPr/>
          <a:lstStyle/>
          <a:p>
            <a:fld id="{7D05D284-F028-473D-A277-0169B040B95D}" type="slidenum">
              <a:rPr lang="es-ES" smtClean="0"/>
              <a:pPr/>
              <a:t>2</a:t>
            </a:fld>
            <a:endParaRPr lang="es-ES" smtClean="0"/>
          </a:p>
        </p:txBody>
      </p:sp>
      <p:sp>
        <p:nvSpPr>
          <p:cNvPr id="81924" name="Title 6"/>
          <p:cNvSpPr>
            <a:spLocks noGrp="1"/>
          </p:cNvSpPr>
          <p:nvPr>
            <p:ph type="title"/>
          </p:nvPr>
        </p:nvSpPr>
        <p:spPr/>
        <p:txBody>
          <a:bodyPr/>
          <a:lstStyle/>
          <a:p>
            <a:r>
              <a:rPr lang="es-ES" dirty="0" smtClean="0"/>
              <a:t>Fases del Equipo</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idx="1"/>
          </p:nvPr>
        </p:nvSpPr>
        <p:spPr>
          <a:xfrm>
            <a:off x="404813" y="1500717"/>
            <a:ext cx="5994797" cy="7162800"/>
          </a:xfrm>
        </p:spPr>
        <p:txBody>
          <a:bodyPr/>
          <a:lstStyle/>
          <a:p>
            <a:pPr algn="just">
              <a:buNone/>
            </a:pPr>
            <a:r>
              <a:rPr lang="es-ES" b="1" dirty="0" smtClean="0">
                <a:solidFill>
                  <a:srgbClr val="0099CC"/>
                </a:solidFill>
              </a:rPr>
              <a:t>FACTOR 2:  RESPONSABILIZACIÓN/DELEGACIÓN</a:t>
            </a:r>
          </a:p>
          <a:p>
            <a:pPr lvl="0" algn="just"/>
            <a:r>
              <a:rPr lang="es-ES" dirty="0" smtClean="0"/>
              <a:t>Los miembros del equipo son realmente optimistas acerca de la habilidad del grupo para resolver problemas y obtener resultados previstos. A medida que las habilidades van desarrollándose, el equipo adquiere sensación de autonomía. El equipo está aprendiendo a trabajar conjuntamente y a ayudarse mutuamente.</a:t>
            </a:r>
          </a:p>
          <a:p>
            <a:pPr lvl="0" algn="just"/>
            <a:r>
              <a:rPr lang="es-ES" dirty="0" smtClean="0"/>
              <a:t>Hay poca confianza en la habilidad del equipo para compartir una visión conjunta. Los miembros se sienten frustrados con el liderazgo, políticas y prácticas desarrollados en el equipo y/o la compañía. Hay más competición que colaboración entre ellos.</a:t>
            </a:r>
          </a:p>
          <a:p>
            <a:pPr lvl="0" algn="just"/>
            <a:r>
              <a:rPr lang="es-ES" dirty="0" smtClean="0"/>
              <a:t>Existe un relativo optimismo acerca del futuro equipo, pero todavía no se han adquirido las habilidades y conocimientos necesarios para un rendimiento óptimo. Los procesos de trabajo no están totalmente claros.</a:t>
            </a:r>
          </a:p>
          <a:p>
            <a:pPr lvl="0" algn="just"/>
            <a:r>
              <a:rPr lang="es-ES" dirty="0" smtClean="0"/>
              <a:t>Los miembros del equipo comparten la sensación de poder y han adquirido las habilidades y conocimientos necesarios para el desarrollo del trabajo. Hay un clima de respeto mutuo y voluntad de ayuda.</a:t>
            </a:r>
          </a:p>
          <a:p>
            <a:pPr algn="just"/>
            <a:endParaRPr lang="es-ES" b="1" dirty="0" smtClean="0">
              <a:solidFill>
                <a:srgbClr val="0099CC"/>
              </a:solidFill>
            </a:endParaRPr>
          </a:p>
          <a:p>
            <a:pPr algn="just">
              <a:buNone/>
            </a:pPr>
            <a:r>
              <a:rPr lang="es-ES" b="1" dirty="0" smtClean="0">
                <a:solidFill>
                  <a:srgbClr val="0099CC"/>
                </a:solidFill>
              </a:rPr>
              <a:t>FACTOR 3: RELACIONES INTERPERSONALES Y COMUNICACIÓN</a:t>
            </a:r>
            <a:endParaRPr lang="es-ES" dirty="0" smtClean="0">
              <a:solidFill>
                <a:srgbClr val="0099CC"/>
              </a:solidFill>
            </a:endParaRPr>
          </a:p>
          <a:p>
            <a:pPr lvl="0" algn="just"/>
            <a:r>
              <a:rPr lang="es-ES" dirty="0" smtClean="0"/>
              <a:t>Los miembros del equipo tienden a animarse unos a otros. No se proporciona </a:t>
            </a:r>
            <a:r>
              <a:rPr lang="es-ES" dirty="0" err="1" smtClean="0"/>
              <a:t>feed</a:t>
            </a:r>
            <a:r>
              <a:rPr lang="es-ES" dirty="0" smtClean="0"/>
              <a:t>-back negativo. Existe aceptación entre ellos y se demuestra curiosidad por el trabajo de las distintas áreas.</a:t>
            </a:r>
          </a:p>
          <a:p>
            <a:pPr lvl="0" algn="just"/>
            <a:r>
              <a:rPr lang="es-ES" dirty="0" smtClean="0"/>
              <a:t>Las ideas y sentimientos se expresan con claridad sin temor al rechazo. Se escucha a los demás y se demuestra calidez y comprensión. Las diferencias de opinión y puntos de vista son aceptadas y valoradas.</a:t>
            </a:r>
          </a:p>
          <a:p>
            <a:pPr lvl="0" algn="just"/>
            <a:r>
              <a:rPr lang="es-ES" dirty="0" smtClean="0"/>
              <a:t>Las personas discrepan y expresan reacciones negativas hacia el mando o hacia los demás. La comunicación es escasa y refleja conflicto y frustración. El equipo muestra escasa escucha y comprensión. </a:t>
            </a:r>
          </a:p>
          <a:p>
            <a:pPr lvl="0" algn="just"/>
            <a:r>
              <a:rPr lang="es-ES" dirty="0" smtClean="0"/>
              <a:t>Las personas actúan con discreción unas con otras y se evidencia escaso conocimiento entre los miembros del equipo. Se recurre al mando para que modere los conflictos; los sentimientos y opiniones no se expresan con facilidad.</a:t>
            </a:r>
          </a:p>
          <a:p>
            <a:pPr marL="0" indent="0" algn="just">
              <a:spcAft>
                <a:spcPts val="600"/>
              </a:spcAft>
              <a:defRPr/>
            </a:pPr>
            <a:endParaRPr lang="es-ES" dirty="0" smtClean="0"/>
          </a:p>
        </p:txBody>
      </p:sp>
      <p:sp>
        <p:nvSpPr>
          <p:cNvPr id="81923" name="3 Marcador de número de diapositiva"/>
          <p:cNvSpPr>
            <a:spLocks noGrp="1"/>
          </p:cNvSpPr>
          <p:nvPr>
            <p:ph type="sldNum" sz="quarter" idx="12"/>
          </p:nvPr>
        </p:nvSpPr>
        <p:spPr>
          <a:noFill/>
        </p:spPr>
        <p:txBody>
          <a:bodyPr/>
          <a:lstStyle/>
          <a:p>
            <a:fld id="{7D05D284-F028-473D-A277-0169B040B95D}" type="slidenum">
              <a:rPr lang="es-ES" smtClean="0"/>
              <a:pPr/>
              <a:t>3</a:t>
            </a:fld>
            <a:endParaRPr lang="es-ES" smtClean="0"/>
          </a:p>
        </p:txBody>
      </p:sp>
      <p:sp>
        <p:nvSpPr>
          <p:cNvPr id="81924" name="Title 6"/>
          <p:cNvSpPr>
            <a:spLocks noGrp="1"/>
          </p:cNvSpPr>
          <p:nvPr>
            <p:ph type="title"/>
          </p:nvPr>
        </p:nvSpPr>
        <p:spPr/>
        <p:txBody>
          <a:bodyPr/>
          <a:lstStyle/>
          <a:p>
            <a:r>
              <a:rPr lang="es-ES" dirty="0" smtClean="0"/>
              <a:t>Fases del Equipo</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idx="1"/>
          </p:nvPr>
        </p:nvSpPr>
        <p:spPr>
          <a:xfrm>
            <a:off x="404813" y="1500717"/>
            <a:ext cx="5994797" cy="7162800"/>
          </a:xfrm>
        </p:spPr>
        <p:txBody>
          <a:bodyPr/>
          <a:lstStyle/>
          <a:p>
            <a:pPr algn="just"/>
            <a:endParaRPr lang="es-ES" b="1" dirty="0" smtClean="0"/>
          </a:p>
          <a:p>
            <a:pPr algn="just">
              <a:buNone/>
            </a:pPr>
            <a:r>
              <a:rPr lang="es-ES" b="1" dirty="0" smtClean="0">
                <a:solidFill>
                  <a:srgbClr val="0099CC"/>
                </a:solidFill>
              </a:rPr>
              <a:t>FACTOR 4: FLEXIBILIDAD</a:t>
            </a:r>
            <a:endParaRPr lang="es-ES" dirty="0" smtClean="0">
              <a:solidFill>
                <a:srgbClr val="0099CC"/>
              </a:solidFill>
            </a:endParaRPr>
          </a:p>
          <a:p>
            <a:pPr lvl="0" algn="just"/>
            <a:r>
              <a:rPr lang="es-ES" dirty="0" smtClean="0"/>
              <a:t>El equipo depende del mando para cada decisión. Se busca la aprobación de éste en cada tarea. Las personas muestran cautela, conservadurismo.</a:t>
            </a:r>
          </a:p>
          <a:p>
            <a:pPr lvl="0" algn="just"/>
            <a:r>
              <a:rPr lang="es-ES" dirty="0" smtClean="0"/>
              <a:t>La tensión tiende a limitar la flexibilidad del equipo. El desacuerdo a menudo se manifiesta por comportamientos acusatorios, de resistencia o verbalmente agresivos.</a:t>
            </a:r>
          </a:p>
          <a:p>
            <a:pPr lvl="0" algn="just"/>
            <a:r>
              <a:rPr lang="es-ES" dirty="0" smtClean="0"/>
              <a:t>Las personas comienzan a compartir responsabilidades en el funcionamiento del equipo. Se pone énfasis en la armonía y en conseguir un buen clima de trabajo.</a:t>
            </a:r>
          </a:p>
          <a:p>
            <a:pPr lvl="0" algn="just"/>
            <a:r>
              <a:rPr lang="es-ES" dirty="0" smtClean="0"/>
              <a:t>Los miembros del equipo comparten responsabilidades. Se demuestra flexibilidad y adaptación a los cambios.</a:t>
            </a:r>
          </a:p>
          <a:p>
            <a:pPr lvl="0" algn="just"/>
            <a:endParaRPr lang="es-ES" dirty="0" smtClean="0"/>
          </a:p>
          <a:p>
            <a:pPr lvl="0" algn="just"/>
            <a:endParaRPr lang="es-ES" dirty="0" smtClean="0"/>
          </a:p>
          <a:p>
            <a:pPr algn="just">
              <a:buNone/>
            </a:pPr>
            <a:r>
              <a:rPr lang="es-ES" b="1" dirty="0" smtClean="0">
                <a:solidFill>
                  <a:srgbClr val="0099CC"/>
                </a:solidFill>
              </a:rPr>
              <a:t>FACTOR 5: DESEMPEÑO</a:t>
            </a:r>
            <a:endParaRPr lang="es-ES" dirty="0" smtClean="0">
              <a:solidFill>
                <a:srgbClr val="0099CC"/>
              </a:solidFill>
            </a:endParaRPr>
          </a:p>
          <a:p>
            <a:pPr lvl="0" algn="just"/>
            <a:r>
              <a:rPr lang="es-ES" dirty="0" smtClean="0"/>
              <a:t>El equipo muestra un desempeño entre moderado y alto. Existe cierta involucración en resolver problemas y en la toma de decisiones.</a:t>
            </a:r>
          </a:p>
          <a:p>
            <a:pPr lvl="0" algn="just"/>
            <a:r>
              <a:rPr lang="es-ES" dirty="0" smtClean="0"/>
              <a:t>Se trabaja rápida y eficazmente. Se han desarrollado procesos adecuados de toma de decisiones y resolución de problemas. Se valoran las diferencias.</a:t>
            </a:r>
          </a:p>
          <a:p>
            <a:pPr lvl="0" algn="just"/>
            <a:r>
              <a:rPr lang="es-ES" dirty="0" smtClean="0"/>
              <a:t>Las tareas se cumplen con dificultad. No están desarrollados procesos de toma de decisiones.</a:t>
            </a:r>
          </a:p>
          <a:p>
            <a:pPr algn="just"/>
            <a:r>
              <a:rPr lang="es-ES_tradnl" dirty="0" smtClean="0"/>
              <a:t>El equipo muestra ciertas evidencias de cumplir correctamente la tarea. Sus miembros luchan más que colaboran en la toma de decisiones y la resolución de problemas.</a:t>
            </a:r>
            <a:endParaRPr lang="es-ES" dirty="0" smtClean="0"/>
          </a:p>
        </p:txBody>
      </p:sp>
      <p:sp>
        <p:nvSpPr>
          <p:cNvPr id="81923" name="3 Marcador de número de diapositiva"/>
          <p:cNvSpPr>
            <a:spLocks noGrp="1"/>
          </p:cNvSpPr>
          <p:nvPr>
            <p:ph type="sldNum" sz="quarter" idx="12"/>
          </p:nvPr>
        </p:nvSpPr>
        <p:spPr>
          <a:noFill/>
        </p:spPr>
        <p:txBody>
          <a:bodyPr/>
          <a:lstStyle/>
          <a:p>
            <a:fld id="{7D05D284-F028-473D-A277-0169B040B95D}" type="slidenum">
              <a:rPr lang="es-ES" smtClean="0"/>
              <a:pPr/>
              <a:t>4</a:t>
            </a:fld>
            <a:endParaRPr lang="es-ES" smtClean="0"/>
          </a:p>
        </p:txBody>
      </p:sp>
      <p:sp>
        <p:nvSpPr>
          <p:cNvPr id="81924" name="Title 6"/>
          <p:cNvSpPr>
            <a:spLocks noGrp="1"/>
          </p:cNvSpPr>
          <p:nvPr>
            <p:ph type="title"/>
          </p:nvPr>
        </p:nvSpPr>
        <p:spPr/>
        <p:txBody>
          <a:bodyPr/>
          <a:lstStyle/>
          <a:p>
            <a:r>
              <a:rPr lang="es-ES" dirty="0" smtClean="0"/>
              <a:t>Fases del Equipo</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idx="1"/>
          </p:nvPr>
        </p:nvSpPr>
        <p:spPr>
          <a:xfrm>
            <a:off x="404813" y="1500717"/>
            <a:ext cx="5994797" cy="7162800"/>
          </a:xfrm>
        </p:spPr>
        <p:txBody>
          <a:bodyPr/>
          <a:lstStyle/>
          <a:p>
            <a:pPr marL="0" indent="0" algn="just">
              <a:spcAft>
                <a:spcPts val="600"/>
              </a:spcAft>
              <a:buNone/>
              <a:defRPr/>
            </a:pPr>
            <a:r>
              <a:rPr lang="es-ES" b="1" dirty="0" smtClean="0">
                <a:solidFill>
                  <a:srgbClr val="0099CC"/>
                </a:solidFill>
              </a:rPr>
              <a:t>FACTOR 6: RECONOCIMIENTO Y APRECIO</a:t>
            </a:r>
          </a:p>
          <a:p>
            <a:pPr marL="177800" indent="-177800" algn="just">
              <a:spcAft>
                <a:spcPts val="600"/>
              </a:spcAft>
              <a:defRPr/>
            </a:pPr>
            <a:r>
              <a:rPr lang="es-ES" dirty="0" smtClean="0"/>
              <a:t>El equipo busca en el mando reconocimiento y aprecio. Se persigue su aprobación en mucha mayor medida que la de cualquier otro miembro del equipo.</a:t>
            </a:r>
          </a:p>
          <a:p>
            <a:pPr marL="177800" indent="-177800" algn="just">
              <a:spcAft>
                <a:spcPts val="600"/>
              </a:spcAft>
              <a:defRPr/>
            </a:pPr>
            <a:r>
              <a:rPr lang="es-ES" dirty="0" smtClean="0"/>
              <a:t>Hay un fuerte sentimiento de respeto y aprecio entre las personas. Los logros individuales y grupales son frecuentemente reconocidos tanto por el mando como por cualquier otro integrante del equipo.</a:t>
            </a:r>
          </a:p>
          <a:p>
            <a:pPr marL="177800" indent="-177800" algn="just">
              <a:spcAft>
                <a:spcPts val="600"/>
              </a:spcAft>
              <a:defRPr/>
            </a:pPr>
            <a:r>
              <a:rPr lang="es-ES" dirty="0" smtClean="0"/>
              <a:t>El equipo raramente demuestra reconocimiento y aprecio. Se tiende a criticar a los demás y a poner énfasis en los aspectos negativos.</a:t>
            </a:r>
          </a:p>
          <a:p>
            <a:pPr marL="177800" indent="-177800" algn="just">
              <a:spcAft>
                <a:spcPts val="600"/>
              </a:spcAft>
              <a:defRPr/>
            </a:pPr>
            <a:r>
              <a:rPr lang="es-ES" dirty="0" smtClean="0"/>
              <a:t>Los miembros del equipo incrementan las expresiones de reconocimiento y aprecio entre ellos, desarrollándose un clima de armonía evidente. El “Espíritu de equipo” es todavía frágil.</a:t>
            </a:r>
          </a:p>
          <a:p>
            <a:pPr marL="177800" indent="-177800" algn="just">
              <a:spcAft>
                <a:spcPts val="600"/>
              </a:spcAft>
              <a:defRPr/>
            </a:pPr>
            <a:endParaRPr lang="es-ES" dirty="0" smtClean="0"/>
          </a:p>
          <a:p>
            <a:pPr marL="0" indent="0" algn="just">
              <a:spcAft>
                <a:spcPts val="600"/>
              </a:spcAft>
              <a:buNone/>
              <a:defRPr/>
            </a:pPr>
            <a:r>
              <a:rPr lang="es-ES" b="1" dirty="0" smtClean="0">
                <a:solidFill>
                  <a:srgbClr val="0099CC"/>
                </a:solidFill>
              </a:rPr>
              <a:t>FACTOR 7: MORAL</a:t>
            </a:r>
          </a:p>
          <a:p>
            <a:pPr marL="177800" indent="-177800" algn="just">
              <a:spcAft>
                <a:spcPts val="600"/>
              </a:spcAft>
              <a:defRPr/>
            </a:pPr>
            <a:r>
              <a:rPr lang="es-ES" dirty="0" smtClean="0"/>
              <a:t>Las personas demuestran orgullo por pertenecer al equipo y a la organización. Su nivel de confianza es alto y están satisfechas con el trabajo desarrollado.</a:t>
            </a:r>
          </a:p>
          <a:p>
            <a:pPr marL="177800" indent="-177800" algn="just">
              <a:spcAft>
                <a:spcPts val="600"/>
              </a:spcAft>
              <a:defRPr/>
            </a:pPr>
            <a:r>
              <a:rPr lang="es-ES" dirty="0" smtClean="0"/>
              <a:t>Según van aprendiendo a trabajar juntos, los miembros del equipo están desarrollando sentimientos de cohesión y confianza. Los sentimientos negativos van siendo reemplazados por los positivos.</a:t>
            </a:r>
          </a:p>
          <a:p>
            <a:pPr marL="177800" indent="-177800" algn="just">
              <a:spcAft>
                <a:spcPts val="600"/>
              </a:spcAft>
              <a:defRPr/>
            </a:pPr>
            <a:r>
              <a:rPr lang="es-ES" dirty="0" smtClean="0"/>
              <a:t>En el equipo existe expectación y cierta aprensión por el hecho de trabajar conjuntamente.</a:t>
            </a:r>
          </a:p>
          <a:p>
            <a:pPr marL="177800" indent="-177800" algn="just">
              <a:spcAft>
                <a:spcPts val="600"/>
              </a:spcAft>
              <a:defRPr/>
            </a:pPr>
            <a:r>
              <a:rPr lang="es-ES" dirty="0" smtClean="0"/>
              <a:t>Existen sentimientos de frustración, pesimismo e insatisfacción entre los miembros del equipo. Hay una sensación de alejamiento y exclusión entre ellos.</a:t>
            </a:r>
          </a:p>
          <a:p>
            <a:pPr marL="0" indent="0" algn="just">
              <a:spcAft>
                <a:spcPts val="600"/>
              </a:spcAft>
              <a:defRPr/>
            </a:pPr>
            <a:endParaRPr lang="es-ES" dirty="0" smtClean="0"/>
          </a:p>
        </p:txBody>
      </p:sp>
      <p:sp>
        <p:nvSpPr>
          <p:cNvPr id="81923" name="3 Marcador de número de diapositiva"/>
          <p:cNvSpPr>
            <a:spLocks noGrp="1"/>
          </p:cNvSpPr>
          <p:nvPr>
            <p:ph type="sldNum" sz="quarter" idx="12"/>
          </p:nvPr>
        </p:nvSpPr>
        <p:spPr>
          <a:noFill/>
        </p:spPr>
        <p:txBody>
          <a:bodyPr/>
          <a:lstStyle/>
          <a:p>
            <a:fld id="{7D05D284-F028-473D-A277-0169B040B95D}" type="slidenum">
              <a:rPr lang="es-ES" smtClean="0"/>
              <a:pPr/>
              <a:t>5</a:t>
            </a:fld>
            <a:endParaRPr lang="es-ES" smtClean="0"/>
          </a:p>
        </p:txBody>
      </p:sp>
      <p:sp>
        <p:nvSpPr>
          <p:cNvPr id="81924" name="Title 6"/>
          <p:cNvSpPr>
            <a:spLocks noGrp="1"/>
          </p:cNvSpPr>
          <p:nvPr>
            <p:ph type="title"/>
          </p:nvPr>
        </p:nvSpPr>
        <p:spPr/>
        <p:txBody>
          <a:bodyPr/>
          <a:lstStyle/>
          <a:p>
            <a:r>
              <a:rPr lang="es-ES" dirty="0" smtClean="0"/>
              <a:t>Fases del Equipo</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idx="1"/>
          </p:nvPr>
        </p:nvSpPr>
        <p:spPr>
          <a:xfrm>
            <a:off x="404813" y="1500717"/>
            <a:ext cx="5994797" cy="7162800"/>
          </a:xfrm>
        </p:spPr>
        <p:txBody>
          <a:bodyPr/>
          <a:lstStyle/>
          <a:p>
            <a:pPr marL="0" indent="0" algn="just">
              <a:spcAft>
                <a:spcPts val="600"/>
              </a:spcAft>
              <a:buFontTx/>
              <a:buNone/>
              <a:defRPr/>
            </a:pPr>
            <a:r>
              <a:rPr lang="es-ES" dirty="0" smtClean="0">
                <a:solidFill>
                  <a:srgbClr val="0099CC"/>
                </a:solidFill>
              </a:rPr>
              <a:t>A CONTINUACIÓN:</a:t>
            </a:r>
          </a:p>
          <a:p>
            <a:pPr marL="0" indent="0" algn="just">
              <a:spcAft>
                <a:spcPts val="600"/>
              </a:spcAft>
              <a:buFontTx/>
              <a:buNone/>
              <a:defRPr/>
            </a:pPr>
            <a:r>
              <a:rPr lang="es-ES" dirty="0" smtClean="0"/>
              <a:t> </a:t>
            </a:r>
          </a:p>
          <a:p>
            <a:pPr marL="0" indent="0" algn="just">
              <a:spcAft>
                <a:spcPts val="600"/>
              </a:spcAft>
              <a:buFontTx/>
              <a:buNone/>
              <a:defRPr/>
            </a:pPr>
            <a:r>
              <a:rPr lang="es-ES" dirty="0" smtClean="0"/>
              <a:t>1º. Traslada las contestaciones a la matriz de corrección, rodeando con un círculo la elección efectuada para cada uno de los siete factores.</a:t>
            </a:r>
          </a:p>
          <a:p>
            <a:pPr marL="0" indent="0" algn="just">
              <a:spcAft>
                <a:spcPts val="600"/>
              </a:spcAft>
              <a:buFontTx/>
              <a:buNone/>
              <a:defRPr/>
            </a:pPr>
            <a:r>
              <a:rPr lang="es-ES" dirty="0" smtClean="0"/>
              <a:t>2º. Suma el número de círculos de cada una de las cuatro columnas, y escribe el resultado en las casillas de TOTALES.</a:t>
            </a:r>
          </a:p>
          <a:p>
            <a:pPr marL="0" indent="0" algn="just">
              <a:spcAft>
                <a:spcPts val="600"/>
              </a:spcAft>
              <a:buFontTx/>
              <a:buNone/>
              <a:defRPr/>
            </a:pPr>
            <a:r>
              <a:rPr lang="es-ES" dirty="0" smtClean="0"/>
              <a:t>3º. Multiplica el total de cada columna por el número correspondiente de las casillas inferiores, y escribe el resultado en las casillas de PRODUCTOS.</a:t>
            </a:r>
          </a:p>
          <a:p>
            <a:pPr marL="0" indent="0" algn="just">
              <a:spcAft>
                <a:spcPts val="600"/>
              </a:spcAft>
              <a:buFontTx/>
              <a:buNone/>
              <a:defRPr/>
            </a:pPr>
            <a:r>
              <a:rPr lang="es-ES" dirty="0" smtClean="0"/>
              <a:t>FACTORES</a:t>
            </a:r>
          </a:p>
          <a:p>
            <a:pPr marL="0" indent="0" algn="just">
              <a:spcAft>
                <a:spcPts val="600"/>
              </a:spcAft>
              <a:buFontTx/>
              <a:buNone/>
              <a:defRPr/>
            </a:pPr>
            <a:r>
              <a:rPr lang="es-ES" dirty="0" smtClean="0"/>
              <a:t/>
            </a:r>
            <a:br>
              <a:rPr lang="es-ES" dirty="0" smtClean="0"/>
            </a:br>
            <a:r>
              <a:rPr lang="es-ES" dirty="0" smtClean="0"/>
              <a:t>4º. Suma las cuatro puntuaciones, y escribe el resultado en la casilla de abajo a la derecha.</a:t>
            </a:r>
          </a:p>
          <a:p>
            <a:pPr marL="0" indent="0" algn="just">
              <a:spcAft>
                <a:spcPts val="600"/>
              </a:spcAft>
              <a:buNone/>
              <a:defRPr/>
            </a:pPr>
            <a:r>
              <a:rPr lang="es-ES" dirty="0" smtClean="0"/>
              <a:t/>
            </a:r>
            <a:br>
              <a:rPr lang="es-ES" dirty="0" smtClean="0"/>
            </a:br>
            <a:r>
              <a:rPr lang="es-ES" dirty="0" smtClean="0"/>
              <a:t/>
            </a:r>
            <a:br>
              <a:rPr lang="es-ES" dirty="0" smtClean="0"/>
            </a:br>
            <a:endParaRPr lang="es-ES" dirty="0" smtClean="0"/>
          </a:p>
        </p:txBody>
      </p:sp>
      <p:sp>
        <p:nvSpPr>
          <p:cNvPr id="81923" name="3 Marcador de número de diapositiva"/>
          <p:cNvSpPr>
            <a:spLocks noGrp="1"/>
          </p:cNvSpPr>
          <p:nvPr>
            <p:ph type="sldNum" sz="quarter" idx="12"/>
          </p:nvPr>
        </p:nvSpPr>
        <p:spPr>
          <a:noFill/>
        </p:spPr>
        <p:txBody>
          <a:bodyPr/>
          <a:lstStyle/>
          <a:p>
            <a:fld id="{7D05D284-F028-473D-A277-0169B040B95D}" type="slidenum">
              <a:rPr lang="es-ES" smtClean="0"/>
              <a:pPr/>
              <a:t>6</a:t>
            </a:fld>
            <a:endParaRPr lang="es-ES" smtClean="0"/>
          </a:p>
        </p:txBody>
      </p:sp>
      <p:sp>
        <p:nvSpPr>
          <p:cNvPr id="81924" name="Title 6"/>
          <p:cNvSpPr>
            <a:spLocks noGrp="1"/>
          </p:cNvSpPr>
          <p:nvPr>
            <p:ph type="title"/>
          </p:nvPr>
        </p:nvSpPr>
        <p:spPr/>
        <p:txBody>
          <a:bodyPr/>
          <a:lstStyle/>
          <a:p>
            <a:r>
              <a:rPr lang="es-ES" dirty="0" smtClean="0"/>
              <a:t>Fases del Equipo</a:t>
            </a:r>
          </a:p>
        </p:txBody>
      </p:sp>
      <p:graphicFrame>
        <p:nvGraphicFramePr>
          <p:cNvPr id="5121" name="Object 1"/>
          <p:cNvGraphicFramePr>
            <a:graphicFrameLocks noChangeAspect="1"/>
          </p:cNvGraphicFramePr>
          <p:nvPr/>
        </p:nvGraphicFramePr>
        <p:xfrm>
          <a:off x="404664" y="5076056"/>
          <a:ext cx="6218237" cy="3246438"/>
        </p:xfrm>
        <a:graphic>
          <a:graphicData uri="http://schemas.openxmlformats.org/presentationml/2006/ole">
            <mc:AlternateContent xmlns:mc="http://schemas.openxmlformats.org/markup-compatibility/2006">
              <mc:Choice xmlns:v="urn:schemas-microsoft-com:vml" Requires="v">
                <p:oleObj spid="_x0000_s5122" name="Picture" r:id="rId3" imgW="6217920" imgH="3245400" progId="Word.Picture.8">
                  <p:embed/>
                </p:oleObj>
              </mc:Choice>
              <mc:Fallback>
                <p:oleObj name="Picture" r:id="rId3" imgW="6217920" imgH="3245400" progId="Word.Picture.8">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664" y="5076056"/>
                        <a:ext cx="6218237" cy="324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idx="1"/>
          </p:nvPr>
        </p:nvSpPr>
        <p:spPr>
          <a:xfrm>
            <a:off x="404813" y="1500717"/>
            <a:ext cx="5994797" cy="839035"/>
          </a:xfrm>
        </p:spPr>
        <p:txBody>
          <a:bodyPr/>
          <a:lstStyle/>
          <a:p>
            <a:pPr marL="0" indent="0" algn="just">
              <a:spcAft>
                <a:spcPts val="600"/>
              </a:spcAft>
              <a:buFontTx/>
              <a:buNone/>
              <a:defRPr/>
            </a:pPr>
            <a:r>
              <a:rPr lang="es-ES" dirty="0" smtClean="0"/>
              <a:t>Ahora, localiza la “Puntuación de Etapa de Desarrollo del Equipo” obtenida en el “Gráfico de Fases de Desarrollo del Equipo”. Desde ella, traza una flecha hacia arriba para determinar el punto exacto en el que se encuentra el equipo.</a:t>
            </a:r>
          </a:p>
          <a:p>
            <a:pPr marL="0" indent="0" algn="just">
              <a:spcAft>
                <a:spcPts val="600"/>
              </a:spcAft>
              <a:buNone/>
              <a:defRPr/>
            </a:pPr>
            <a:endParaRPr lang="es-ES" dirty="0" smtClean="0"/>
          </a:p>
        </p:txBody>
      </p:sp>
      <p:sp>
        <p:nvSpPr>
          <p:cNvPr id="81923" name="3 Marcador de número de diapositiva"/>
          <p:cNvSpPr>
            <a:spLocks noGrp="1"/>
          </p:cNvSpPr>
          <p:nvPr>
            <p:ph type="sldNum" sz="quarter" idx="12"/>
          </p:nvPr>
        </p:nvSpPr>
        <p:spPr>
          <a:noFill/>
        </p:spPr>
        <p:txBody>
          <a:bodyPr/>
          <a:lstStyle/>
          <a:p>
            <a:fld id="{7D05D284-F028-473D-A277-0169B040B95D}" type="slidenum">
              <a:rPr lang="es-ES" smtClean="0"/>
              <a:pPr/>
              <a:t>7</a:t>
            </a:fld>
            <a:endParaRPr lang="es-ES" smtClean="0"/>
          </a:p>
        </p:txBody>
      </p:sp>
      <p:sp>
        <p:nvSpPr>
          <p:cNvPr id="81924" name="Title 6"/>
          <p:cNvSpPr>
            <a:spLocks noGrp="1"/>
          </p:cNvSpPr>
          <p:nvPr>
            <p:ph type="title"/>
          </p:nvPr>
        </p:nvSpPr>
        <p:spPr/>
        <p:txBody>
          <a:bodyPr/>
          <a:lstStyle/>
          <a:p>
            <a:r>
              <a:rPr lang="es-ES" dirty="0" smtClean="0"/>
              <a:t>Fases del Equipo</a:t>
            </a:r>
          </a:p>
        </p:txBody>
      </p:sp>
      <p:sp>
        <p:nvSpPr>
          <p:cNvPr id="4098" name="Text Box 2"/>
          <p:cNvSpPr txBox="1">
            <a:spLocks noChangeArrowheads="1"/>
          </p:cNvSpPr>
          <p:nvPr/>
        </p:nvSpPr>
        <p:spPr bwMode="auto">
          <a:xfrm>
            <a:off x="1352550" y="5165725"/>
            <a:ext cx="1939925" cy="4206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000" b="0" i="0" u="none" strike="noStrike" cap="none" normalizeH="0" baseline="0" smtClean="0">
                <a:ln>
                  <a:noFill/>
                </a:ln>
                <a:solidFill>
                  <a:schemeClr val="tx1"/>
                </a:solidFill>
                <a:effectLst/>
                <a:latin typeface="Century Gothic" pitchFamily="34" charset="0"/>
                <a:cs typeface="Arial" pitchFamily="34" charset="0"/>
              </a:rPr>
              <a:t>                 MOTIVACIÓN</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S" sz="1000" b="0" i="0" u="none" strike="noStrike" cap="none" normalizeH="0" baseline="0" smtClean="0">
                <a:ln>
                  <a:noFill/>
                </a:ln>
                <a:solidFill>
                  <a:schemeClr val="tx1"/>
                </a:solidFill>
                <a:effectLst/>
                <a:latin typeface="Century Gothic" pitchFamily="34" charset="0"/>
                <a:cs typeface="Arial" pitchFamily="34" charset="0"/>
              </a:rPr>
              <a:t>                 DESEMPEÑO </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pic>
        <p:nvPicPr>
          <p:cNvPr id="4099" name="Picture 3"/>
          <p:cNvPicPr>
            <a:picLocks noChangeAspect="1" noChangeArrowheads="1"/>
          </p:cNvPicPr>
          <p:nvPr/>
        </p:nvPicPr>
        <p:blipFill>
          <a:blip r:embed="rId2" cstate="print"/>
          <a:srcRect l="33759" t="31500" r="18092" b="32079"/>
          <a:stretch>
            <a:fillRect/>
          </a:stretch>
        </p:blipFill>
        <p:spPr bwMode="auto">
          <a:xfrm>
            <a:off x="332656" y="2267744"/>
            <a:ext cx="6264696" cy="2664296"/>
          </a:xfrm>
          <a:prstGeom prst="rect">
            <a:avLst/>
          </a:prstGeom>
          <a:noFill/>
          <a:ln w="9525">
            <a:noFill/>
            <a:miter lim="800000"/>
            <a:headEnd/>
            <a:tailEnd/>
          </a:ln>
        </p:spPr>
      </p:pic>
      <p:sp>
        <p:nvSpPr>
          <p:cNvPr id="8" name="2 Marcador de contenido"/>
          <p:cNvSpPr txBox="1">
            <a:spLocks/>
          </p:cNvSpPr>
          <p:nvPr/>
        </p:nvSpPr>
        <p:spPr bwMode="auto">
          <a:xfrm>
            <a:off x="404664" y="6109229"/>
            <a:ext cx="5994797" cy="8390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20000"/>
              </a:spcBef>
              <a:spcAft>
                <a:spcPts val="600"/>
              </a:spcAft>
              <a:buClrTx/>
              <a:buSzTx/>
              <a:buFontTx/>
              <a:buNone/>
              <a:tabLst/>
              <a:defRPr/>
            </a:pPr>
            <a:r>
              <a:rPr kumimoji="0" lang="es-ES" sz="1400" b="0" i="0" u="none" strike="noStrike" kern="0" cap="none" spc="0" normalizeH="0" baseline="0" noProof="0" dirty="0" smtClean="0">
                <a:ln>
                  <a:noFill/>
                </a:ln>
                <a:solidFill>
                  <a:schemeClr val="tx1"/>
                </a:solidFill>
                <a:effectLst/>
                <a:uLnTx/>
                <a:uFillTx/>
                <a:latin typeface="Calibri" pitchFamily="34" charset="0"/>
                <a:ea typeface="+mn-ea"/>
                <a:cs typeface="+mn-cs"/>
              </a:rPr>
              <a:t>Ya sabemos en que Fase de desarrollo</a:t>
            </a:r>
            <a:r>
              <a:rPr kumimoji="0" lang="es-ES" sz="1400" b="0" i="0" u="none" strike="noStrike" kern="0" cap="none" spc="0" normalizeH="0" noProof="0" dirty="0" smtClean="0">
                <a:ln>
                  <a:noFill/>
                </a:ln>
                <a:solidFill>
                  <a:schemeClr val="tx1"/>
                </a:solidFill>
                <a:effectLst/>
                <a:uLnTx/>
                <a:uFillTx/>
                <a:latin typeface="Calibri" pitchFamily="34" charset="0"/>
                <a:ea typeface="+mn-ea"/>
                <a:cs typeface="+mn-cs"/>
              </a:rPr>
              <a:t> se encuentra el equipo de nuestra farmacia. Ahora vuelve al curso y continua la lectura </a:t>
            </a:r>
            <a:r>
              <a:rPr kumimoji="0" lang="es-ES" sz="1400" b="0" i="0" u="none" strike="noStrike" kern="0" cap="none" spc="0" normalizeH="0" noProof="0" smtClean="0">
                <a:ln>
                  <a:noFill/>
                </a:ln>
                <a:solidFill>
                  <a:schemeClr val="tx1"/>
                </a:solidFill>
                <a:effectLst/>
                <a:uLnTx/>
                <a:uFillTx/>
                <a:latin typeface="Calibri" pitchFamily="34" charset="0"/>
                <a:ea typeface="+mn-ea"/>
                <a:cs typeface="+mn-cs"/>
              </a:rPr>
              <a:t>y análisis de este tema.</a:t>
            </a:r>
            <a:endParaRPr kumimoji="0" lang="es-ES" sz="1400" b="0" i="0" u="none" strike="noStrike" kern="0" cap="none" spc="0" normalizeH="0" baseline="0" noProof="0" dirty="0" smtClean="0">
              <a:ln>
                <a:noFill/>
              </a:ln>
              <a:solidFill>
                <a:schemeClr val="tx1"/>
              </a:solidFill>
              <a:effectLst/>
              <a:uLnTx/>
              <a:uFillTx/>
              <a:latin typeface="Calibri" pitchFamily="34" charset="0"/>
              <a:ea typeface="+mn-ea"/>
              <a:cs typeface="+mn-cs"/>
            </a:endParaRPr>
          </a:p>
          <a:p>
            <a:pPr marL="0" marR="0" lvl="0" indent="0" algn="just" defTabSz="914400" rtl="0" eaLnBrk="0" fontAlgn="base" latinLnBrk="0" hangingPunct="0">
              <a:lnSpc>
                <a:spcPct val="100000"/>
              </a:lnSpc>
              <a:spcBef>
                <a:spcPct val="20000"/>
              </a:spcBef>
              <a:spcAft>
                <a:spcPts val="600"/>
              </a:spcAft>
              <a:buClrTx/>
              <a:buSzTx/>
              <a:buFontTx/>
              <a:buNone/>
              <a:tabLst/>
              <a:defRPr/>
            </a:pPr>
            <a:endParaRPr kumimoji="0" lang="es-ES" sz="1400" b="0" i="0" u="none" strike="noStrike" kern="0" cap="none" spc="0" normalizeH="0" baseline="0" noProof="0" dirty="0" smtClean="0">
              <a:ln>
                <a:noFill/>
              </a:ln>
              <a:solidFill>
                <a:schemeClr val="tx1"/>
              </a:solidFill>
              <a:effectLst/>
              <a:uLnTx/>
              <a:uFillTx/>
              <a:latin typeface="Calibri" pitchFamily="34" charset="0"/>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Diseño predeterminado">
      <a:majorFont>
        <a:latin typeface="RotisSerif"/>
        <a:ea typeface=""/>
        <a:cs typeface=""/>
      </a:majorFont>
      <a:minorFont>
        <a:latin typeface="Rotis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5369</TotalTime>
  <Words>1089</Words>
  <Application>Microsoft Office PowerPoint</Application>
  <PresentationFormat>Presentación en pantalla (4:3)</PresentationFormat>
  <Paragraphs>67</Paragraphs>
  <Slides>7</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7</vt:i4>
      </vt:variant>
    </vt:vector>
  </HeadingPairs>
  <TitlesOfParts>
    <vt:vector size="9" baseType="lpstr">
      <vt:lpstr>Diseño predeterminado</vt:lpstr>
      <vt:lpstr>Picture</vt:lpstr>
      <vt:lpstr>Ejercicio: Fases del Equipo</vt:lpstr>
      <vt:lpstr>Fases del Equipo</vt:lpstr>
      <vt:lpstr>Fases del Equipo</vt:lpstr>
      <vt:lpstr>Fases del Equipo</vt:lpstr>
      <vt:lpstr>Fases del Equipo</vt:lpstr>
      <vt:lpstr>Fases del Equipo</vt:lpstr>
      <vt:lpstr>Fases del Equipo</vt:lpstr>
    </vt:vector>
  </TitlesOfParts>
  <Company>-Soleste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Cimientos de la Estrategia</dc:title>
  <dc:creator>Cesar Gavilan</dc:creator>
  <cp:lastModifiedBy>Juan Carlos Serra</cp:lastModifiedBy>
  <cp:revision>396</cp:revision>
  <dcterms:created xsi:type="dcterms:W3CDTF">2007-08-29T09:30:16Z</dcterms:created>
  <dcterms:modified xsi:type="dcterms:W3CDTF">2015-12-02T19:11:38Z</dcterms:modified>
</cp:coreProperties>
</file>